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7" r:id="rId6"/>
    <p:sldId id="268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5C40D-8FD4-4103-A2F3-D7F81CFA35F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DF303-E9AA-49B1-8AEE-F8008CE342F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DF303-E9AA-49B1-8AEE-F8008CE342F3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591A6-1B19-4068-84AA-832D428913C0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316CC-85E0-4D06-933B-25B24BD057ED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285" y="2076518"/>
            <a:ext cx="11080954" cy="1838479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19ECE457 Wavelets and Applications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Project:Image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890" y="4308475"/>
            <a:ext cx="9695180" cy="2273935"/>
          </a:xfrm>
        </p:spPr>
        <p:txBody>
          <a:bodyPr>
            <a:normAutofit/>
          </a:bodyPr>
          <a:lstStyle/>
          <a:p>
            <a:pPr indent="457200"/>
            <a:r>
              <a:rPr lang="en-GB" alt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2</a:t>
            </a:r>
          </a:p>
          <a:p>
            <a:pPr indent="457200"/>
            <a:endParaRPr lang="en-GB" altLang="en-IN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32000" y="719666"/>
          <a:ext cx="8128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85" y="131677"/>
            <a:ext cx="6721422" cy="1981372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484245" y="4546600"/>
            <a:ext cx="6230620" cy="1252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endParaRPr lang="en-GB" altLang="en-I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/>
            <a:r>
              <a:rPr lang="en-GB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Amirdhavarshini </a:t>
            </a:r>
            <a:r>
              <a:rPr lang="en-GB" altLang="en-I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                           CB</a:t>
            </a:r>
            <a:r>
              <a:rPr lang="en-GB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.EN.U4CCE21005</a:t>
            </a:r>
            <a:endParaRPr lang="en-GB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/>
            <a:r>
              <a:rPr lang="en-GB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 Pooja                                            CB.EN.U4CCE21027</a:t>
            </a:r>
            <a:endParaRPr lang="en-GB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/>
            <a:r>
              <a:rPr lang="en-GB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Supraja Gomathi K                        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CB.EN.U4ECE21153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5" t="10410" r="21776" b="37179"/>
          <a:stretch>
            <a:fillRect/>
          </a:stretch>
        </p:blipFill>
        <p:spPr>
          <a:xfrm>
            <a:off x="191128" y="944217"/>
            <a:ext cx="11652772" cy="4969566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67483" r="17922" b="9281"/>
          <a:stretch>
            <a:fillRect/>
          </a:stretch>
        </p:blipFill>
        <p:spPr>
          <a:xfrm>
            <a:off x="128113" y="1113288"/>
            <a:ext cx="11935773" cy="433127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0" y="2160721"/>
            <a:ext cx="3379863" cy="2536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713" y="2160721"/>
            <a:ext cx="3394315" cy="2536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738" y="2160721"/>
            <a:ext cx="3394315" cy="25532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6850" y="1702490"/>
            <a:ext cx="24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Using mean fusion rule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81322" y="1689445"/>
            <a:ext cx="22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Using min fusion rule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50299" y="1702490"/>
            <a:ext cx="24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Using max fusion rule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0804" y="711545"/>
            <a:ext cx="366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FINAL OUTPUTS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2262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tools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image fusion, wavelet transform is used to extract high-frequency details (edges, textures) and low-frequency components (overall structure) from input images.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combine these components from multiple images into one, preserving the most significant details.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Tools/Libraries used: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Tools:Jupyter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32" r="2266" b="3030"/>
          <a:stretch>
            <a:fillRect/>
          </a:stretch>
        </p:blipFill>
        <p:spPr>
          <a:xfrm>
            <a:off x="2202427" y="3617836"/>
            <a:ext cx="7325032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22" y="1343844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images to be fused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(OpenCV: To read the images.)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the wavelet transform on both the images through chosen wavelet at the desired level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PyWavelets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perform the wavelet transform)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approximation and detail coefficients for both the images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PyWavelets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wavedec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returns the approximation and detail coefficients.)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the coefficients by desired fusion rule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(NumPy: To perform operations on the coefficients.)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Inverse discrete wavelet transform on the merged coefficients and get the fused image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PyWavelets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perform the inverse wavelet transform)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410" t="6984" r="3177" b="6043"/>
          <a:stretch>
            <a:fillRect/>
          </a:stretch>
        </p:blipFill>
        <p:spPr>
          <a:xfrm>
            <a:off x="468137" y="1409120"/>
            <a:ext cx="11255726" cy="4039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7FAE8-03CF-EA0A-77EB-87BF9167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D-Discrete Wavelet Transformation and its applications in Digital Image  Processing using MATLAB | by Koushik Chandrasekaran | Medium">
            <a:extLst>
              <a:ext uri="{FF2B5EF4-FFF2-40B4-BE49-F238E27FC236}">
                <a16:creationId xmlns:a16="http://schemas.microsoft.com/office/drawing/2014/main" id="{2F5EBEA4-157E-AABF-BF43-72131F7E2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5" y="777281"/>
            <a:ext cx="9190712" cy="335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Multi-level decomposition of an image 2.1.1 Haar wavelet: | Download  Scientific Diagram">
            <a:extLst>
              <a:ext uri="{FF2B5EF4-FFF2-40B4-BE49-F238E27FC236}">
                <a16:creationId xmlns:a16="http://schemas.microsoft.com/office/drawing/2014/main" id="{A656E269-0C7E-9B44-CC99-AF1EBE6111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3234" y="4727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Multi-level decomposition of an image 2.1.1 Haar wavelet: | Download  Scientific Diagram">
            <a:extLst>
              <a:ext uri="{FF2B5EF4-FFF2-40B4-BE49-F238E27FC236}">
                <a16:creationId xmlns:a16="http://schemas.microsoft.com/office/drawing/2014/main" id="{CB0C5FBE-8D49-20F6-786F-77FEE0EEC4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1956" y="45985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33AEC-EB20-58F5-674A-030CD0519ACD}"/>
              </a:ext>
            </a:extLst>
          </p:cNvPr>
          <p:cNvSpPr txBox="1"/>
          <p:nvPr/>
        </p:nvSpPr>
        <p:spPr>
          <a:xfrm>
            <a:off x="3985592" y="186407"/>
            <a:ext cx="703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DECOMPOSITION OF IMAGE</a:t>
            </a:r>
          </a:p>
        </p:txBody>
      </p:sp>
      <p:pic>
        <p:nvPicPr>
          <p:cNvPr id="1032" name="Picture 8" descr="Multi-level decomposition of an image 2.1.1 Haar wavelet: | Download  Scientific Diagram">
            <a:extLst>
              <a:ext uri="{FF2B5EF4-FFF2-40B4-BE49-F238E27FC236}">
                <a16:creationId xmlns:a16="http://schemas.microsoft.com/office/drawing/2014/main" id="{B35B1434-0698-E1FE-BD49-12298E96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62" y="4598505"/>
            <a:ext cx="57912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86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D5F0-2467-1889-76B7-168FA644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Multi-level decomposition of an image 2.1.1 Haar wavelet: | Download  Scientific Diagram">
            <a:extLst>
              <a:ext uri="{FF2B5EF4-FFF2-40B4-BE49-F238E27FC236}">
                <a16:creationId xmlns:a16="http://schemas.microsoft.com/office/drawing/2014/main" id="{23E28480-A6C2-3475-949F-8826C09F51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3234" y="4727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Multi-level decomposition of an image 2.1.1 Haar wavelet: | Download  Scientific Diagram">
            <a:extLst>
              <a:ext uri="{FF2B5EF4-FFF2-40B4-BE49-F238E27FC236}">
                <a16:creationId xmlns:a16="http://schemas.microsoft.com/office/drawing/2014/main" id="{BBC80EE0-4322-B467-B20A-7D64187F7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1956" y="45985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085CC-8597-45FC-EB9A-63E6FBC07E82}"/>
              </a:ext>
            </a:extLst>
          </p:cNvPr>
          <p:cNvSpPr txBox="1"/>
          <p:nvPr/>
        </p:nvSpPr>
        <p:spPr>
          <a:xfrm>
            <a:off x="3977721" y="587328"/>
            <a:ext cx="703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RECONSTRUCTION OF IMAGE</a:t>
            </a:r>
          </a:p>
        </p:txBody>
      </p:sp>
      <p:pic>
        <p:nvPicPr>
          <p:cNvPr id="2050" name="Picture 2" descr="FPGA implementation of compact and low-power multiplierless architectures  for DWT and IDWT | Journal of Real-Time Image Processing">
            <a:extLst>
              <a:ext uri="{FF2B5EF4-FFF2-40B4-BE49-F238E27FC236}">
                <a16:creationId xmlns:a16="http://schemas.microsoft.com/office/drawing/2014/main" id="{682613D5-109B-2C6D-B5B1-37FF1B9E1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81" y="1754670"/>
            <a:ext cx="92011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1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455" t="9106" r="79978" b="10569"/>
          <a:stretch>
            <a:fillRect/>
          </a:stretch>
        </p:blipFill>
        <p:spPr>
          <a:xfrm>
            <a:off x="74295" y="728823"/>
            <a:ext cx="1664335" cy="6273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295" y="1448595"/>
            <a:ext cx="11708765" cy="670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sz="1600" b="1" dirty="0"/>
              <a:t>Imports the</a:t>
            </a:r>
            <a:r>
              <a:rPr lang="en-IN" sz="1600" b="1" dirty="0"/>
              <a:t> required libraries</a:t>
            </a:r>
            <a:endParaRPr lang="en-US" altLang="en-US" sz="1600" b="1" dirty="0"/>
          </a:p>
          <a:p>
            <a:endParaRPr lang="en-US" altLang="en-US" sz="1600" b="1" dirty="0"/>
          </a:p>
        </p:txBody>
      </p:sp>
      <p:sp>
        <p:nvSpPr>
          <p:cNvPr id="7" name="Text Box 6"/>
          <p:cNvSpPr txBox="1"/>
          <p:nvPr/>
        </p:nvSpPr>
        <p:spPr>
          <a:xfrm>
            <a:off x="0" y="4291488"/>
            <a:ext cx="11623675" cy="57404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600" b="1" dirty="0"/>
              <a:t> Fuses two wavelet coefficients based on the specified fusion method (mean, min, or max).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" y="1967706"/>
            <a:ext cx="12013565" cy="22313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" y="4812030"/>
            <a:ext cx="12012930" cy="141097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0" y="6315392"/>
            <a:ext cx="12012930" cy="3079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600" b="1" dirty="0"/>
              <a:t>Resizes the second image to match the dimensions of the first image.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4897" y="83820"/>
            <a:ext cx="4256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CODE IMPLEMENTATION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57150" y="1708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Contd..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r="21787"/>
          <a:stretch/>
        </p:blipFill>
        <p:spPr>
          <a:xfrm>
            <a:off x="-636" y="2489834"/>
            <a:ext cx="10456601" cy="2022721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-76200" y="1983740"/>
            <a:ext cx="11843385" cy="3746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600" b="1"/>
              <a:t> Fuses the approximation coefficients from the wavelet decomposition of both images' color channels.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-76200" y="4535805"/>
            <a:ext cx="11908155" cy="73469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600" b="1"/>
              <a:t>Fuses the detail coefficients (horizontal, vertical, and diagonal) from both images' color channels for each decomposition level.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5" t="22303" r="34288" b="-19904"/>
          <a:stretch/>
        </p:blipFill>
        <p:spPr>
          <a:xfrm>
            <a:off x="-636" y="4939665"/>
            <a:ext cx="10257950" cy="33718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-74930" y="5270500"/>
            <a:ext cx="1190688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1600" b="1"/>
              <a:t>Reconstructs the fused color channel image from the fused wavelet coefficients.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 t="1" r="29785" b="-3914"/>
          <a:stretch/>
        </p:blipFill>
        <p:spPr>
          <a:xfrm>
            <a:off x="57150" y="5727065"/>
            <a:ext cx="9812407" cy="395704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-635" y="6170930"/>
            <a:ext cx="11908155" cy="386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600" b="1">
                <a:sym typeface="+mn-ea"/>
              </a:rPr>
              <a:t>Merges the fused color channels back into a single RGB image.</a:t>
            </a:r>
            <a:endParaRPr sz="16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0C46F-127C-9BC3-4D2E-E5E9BE9AA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714128"/>
            <a:ext cx="8668575" cy="11193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28600" y="220980"/>
            <a:ext cx="3429000" cy="550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/>
              <a:t>Contd..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35" y="1078230"/>
            <a:ext cx="12054840" cy="7207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600" b="1"/>
              <a:t>Merges the fused color channels back into a single RGB image.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905" y="2262505"/>
            <a:ext cx="12053570" cy="108839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600" b="1"/>
              <a:t>Normalizes the fused image to the range [0, 255]</a:t>
            </a:r>
            <a:r>
              <a:rPr lang="en-GB" sz="1600" b="1"/>
              <a:t> and c</a:t>
            </a:r>
            <a:r>
              <a:rPr sz="1600" b="1"/>
              <a:t>onverts the normalized fused image to an unsigned 8-bit integer format for display.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8105" y="3143250"/>
            <a:ext cx="12054840" cy="96901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600" b="1"/>
              <a:t>Displays the fused image in a window</a:t>
            </a:r>
            <a:r>
              <a:rPr lang="en-GB" sz="1600" b="1"/>
              <a:t>,</a:t>
            </a:r>
            <a:r>
              <a:rPr sz="1600" b="1"/>
              <a:t>Waits for a key press to close the displayed image window.</a:t>
            </a:r>
          </a:p>
          <a:p>
            <a:endParaRPr sz="1600" b="1"/>
          </a:p>
        </p:txBody>
      </p:sp>
      <p:sp>
        <p:nvSpPr>
          <p:cNvPr id="13" name="Text Box 12"/>
          <p:cNvSpPr txBox="1"/>
          <p:nvPr/>
        </p:nvSpPr>
        <p:spPr>
          <a:xfrm>
            <a:off x="80010" y="3996690"/>
            <a:ext cx="11975465" cy="50038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600" b="1"/>
              <a:t>Closes all OpenCV windows.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r="55692" b="-51436"/>
          <a:stretch>
            <a:fillRect/>
          </a:stretch>
        </p:blipFill>
        <p:spPr>
          <a:xfrm>
            <a:off x="153670" y="709930"/>
            <a:ext cx="6784340" cy="4679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r="20420" b="-16743"/>
          <a:stretch>
            <a:fillRect/>
          </a:stretch>
        </p:blipFill>
        <p:spPr>
          <a:xfrm>
            <a:off x="78105" y="1711960"/>
            <a:ext cx="10953750" cy="551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r="57024"/>
          <a:stretch>
            <a:fillRect/>
          </a:stretch>
        </p:blipFill>
        <p:spPr>
          <a:xfrm>
            <a:off x="78105" y="2642870"/>
            <a:ext cx="5960110" cy="509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rcRect r="54420" b="-93056"/>
          <a:stretch>
            <a:fillRect/>
          </a:stretch>
        </p:blipFill>
        <p:spPr>
          <a:xfrm>
            <a:off x="153670" y="3641090"/>
            <a:ext cx="6383655" cy="4102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387</Words>
  <Application>Microsoft Office PowerPoint</Application>
  <PresentationFormat>Widescreen</PresentationFormat>
  <Paragraphs>38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19ECE457 Wavelets and Applications Project:Image Fusion</vt:lpstr>
      <vt:lpstr>Introduction and tools used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Supraja Gomathi K - [CB.EN.U4ECE21153]</dc:creator>
  <cp:lastModifiedBy>Amirdha varshini</cp:lastModifiedBy>
  <cp:revision>16</cp:revision>
  <dcterms:created xsi:type="dcterms:W3CDTF">2024-11-28T01:48:00Z</dcterms:created>
  <dcterms:modified xsi:type="dcterms:W3CDTF">2024-12-09T08:52:43Z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F37E89DB91C44BF2A7CBBBB9745C5545_12</vt:lpwstr>
  </property>
  <property fmtid="{D5CDD505-2E9C-101B-9397-08002B2CF9AE}" pid="3" name="KSOProductBuildVer">
    <vt:lpwstr>1033-12.2.0.19307</vt:lpwstr>
  </property>
</Properties>
</file>